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96" r:id="rId4"/>
    <p:sldId id="351" r:id="rId5"/>
    <p:sldId id="340" r:id="rId6"/>
    <p:sldId id="359" r:id="rId7"/>
    <p:sldId id="350" r:id="rId8"/>
    <p:sldId id="298" r:id="rId9"/>
    <p:sldId id="354" r:id="rId10"/>
    <p:sldId id="352" r:id="rId11"/>
    <p:sldId id="353" r:id="rId12"/>
    <p:sldId id="357" r:id="rId13"/>
    <p:sldId id="358" r:id="rId14"/>
    <p:sldId id="355" r:id="rId15"/>
    <p:sldId id="363" r:id="rId16"/>
    <p:sldId id="343" r:id="rId17"/>
    <p:sldId id="356" r:id="rId18"/>
    <p:sldId id="341" r:id="rId19"/>
    <p:sldId id="360" r:id="rId20"/>
    <p:sldId id="361" r:id="rId21"/>
    <p:sldId id="362" r:id="rId22"/>
    <p:sldId id="297" r:id="rId23"/>
    <p:sldId id="339" r:id="rId24"/>
    <p:sldId id="344" r:id="rId25"/>
    <p:sldId id="349" r:id="rId26"/>
    <p:sldId id="268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7BBC3776-8A85-48B3-BCFA-563F2BBB211F}">
          <p14:sldIdLst>
            <p14:sldId id="256"/>
          </p14:sldIdLst>
        </p14:section>
        <p14:section name="Outline" id="{9636F0A1-0041-4441-A7D4-17151A4788CC}">
          <p14:sldIdLst>
            <p14:sldId id="257"/>
          </p14:sldIdLst>
        </p14:section>
        <p14:section name="1. Planned Test Criteria and Testing Tools" id="{C2520A24-4A46-4143-B5EE-7C30F7A6CDB6}">
          <p14:sldIdLst>
            <p14:sldId id="296"/>
            <p14:sldId id="351"/>
            <p14:sldId id="340"/>
            <p14:sldId id="359"/>
            <p14:sldId id="350"/>
          </p14:sldIdLst>
        </p14:section>
        <p14:section name="2. Test Case Design Methods" id="{24250D67-95FD-476A-BB1F-E0A4C2DCB298}">
          <p14:sldIdLst>
            <p14:sldId id="298"/>
            <p14:sldId id="354"/>
            <p14:sldId id="352"/>
            <p14:sldId id="353"/>
            <p14:sldId id="357"/>
            <p14:sldId id="358"/>
          </p14:sldIdLst>
        </p14:section>
        <p14:section name="3. Live Demo" id="{4BBE1382-836D-489D-BC28-4830E5FF65AD}">
          <p14:sldIdLst>
            <p14:sldId id="355"/>
            <p14:sldId id="363"/>
          </p14:sldIdLst>
        </p14:section>
        <p14:section name="4. Test Result and Analysis" id="{61D55C8C-B5F9-4BB6-A432-00018DBC106C}">
          <p14:sldIdLst>
            <p14:sldId id="343"/>
            <p14:sldId id="356"/>
            <p14:sldId id="341"/>
            <p14:sldId id="360"/>
            <p14:sldId id="361"/>
            <p14:sldId id="362"/>
          </p14:sldIdLst>
        </p14:section>
        <p14:section name="5. Project Information" id="{14D6704C-BB2A-4683-B477-2A4A8FE8793D}">
          <p14:sldIdLst>
            <p14:sldId id="297"/>
            <p14:sldId id="339"/>
          </p14:sldIdLst>
        </p14:section>
        <p14:section name="6. Lessons Learned" id="{E1D29BF5-3458-44F4-8FD8-2DAEE8270068}">
          <p14:sldIdLst>
            <p14:sldId id="344"/>
            <p14:sldId id="349"/>
          </p14:sldIdLst>
        </p14:section>
        <p14:section name="Q&amp;A" id="{D5312A0F-1456-4E9D-A99F-C27BB4FAC669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4113" autoAdjust="0"/>
  </p:normalViewPr>
  <p:slideViewPr>
    <p:cSldViewPr snapToGrid="0">
      <p:cViewPr varScale="1">
        <p:scale>
          <a:sx n="93" d="100"/>
          <a:sy n="93" d="100"/>
        </p:scale>
        <p:origin x="3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587BF-8370-4BF5-978C-AD835E4B299E}" type="datetimeFigureOut">
              <a:rPr lang="zh-TW" altLang="en-US" smtClean="0"/>
              <a:t>2020/6/29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D9A7B-E5A9-4176-8450-5A705FBC93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31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275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Show the test scripts of sample test cases.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 short Live demo of the test execution. (please provide video for the execution of all test cases)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results. (show any defects discovered)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coverage of the features/combinations of features/user requirements.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4917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Backup demo</a:t>
            </a:r>
            <a:r>
              <a:rPr lang="en-US" altLang="zh-TW" baseline="0" dirty="0" smtClean="0"/>
              <a:t> when we encounter some “technical issues”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214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75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9809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818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116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備註：角色因故無法執行職務時，得視情況調度其他人員取代或代理其職務。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464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36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650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證明軟體有達成使用案例的需求。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2440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5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246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Android Studio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76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523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70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263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758952"/>
            <a:ext cx="10930759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96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dirty="0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none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396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8537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2412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4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40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4606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94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0764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8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2394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dirty="0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433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991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9479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cap="none" baseline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7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n2525/turbo-edito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../Phase%204/Turbo%20Editor%20-%20Test%20Design%20Specification%20&amp;%20Test%20Case%20Specification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igma.software/sites/default/files/blog-espresso-for-android-logo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9600" dirty="0" smtClean="0"/>
              <a:t>Turbo Editor</a:t>
            </a:r>
            <a:endParaRPr lang="zh-TW" altLang="en-US" sz="96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738351"/>
          </a:xfrm>
        </p:spPr>
        <p:txBody>
          <a:bodyPr>
            <a:normAutofit/>
          </a:bodyPr>
          <a:lstStyle/>
          <a:p>
            <a:pPr algn="ctr"/>
            <a:r>
              <a:rPr lang="en-US" altLang="zh-TW" sz="3000" b="1" cap="none" dirty="0" smtClean="0"/>
              <a:t>108-2 Software Testing and Verification</a:t>
            </a:r>
          </a:p>
          <a:p>
            <a:pPr algn="ctr"/>
            <a:r>
              <a:rPr lang="en-US" altLang="zh-TW" sz="3000" b="1" cap="none" dirty="0" smtClean="0"/>
              <a:t>Final </a:t>
            </a:r>
            <a:r>
              <a:rPr lang="en-US" altLang="zh-TW" sz="3000" b="1" cap="none" dirty="0" smtClean="0"/>
              <a:t>Presentation#6</a:t>
            </a:r>
            <a:endParaRPr lang="en-US" altLang="zh-TW" b="1" cap="none" dirty="0" smtClean="0"/>
          </a:p>
          <a:p>
            <a:pPr algn="ctr"/>
            <a:r>
              <a:rPr lang="zh-TW" altLang="en-US" cap="none" dirty="0" smtClean="0"/>
              <a:t>古兆瑋</a:t>
            </a:r>
            <a:r>
              <a:rPr lang="en-US" altLang="zh-TW" cap="none" dirty="0"/>
              <a:t>(108598019</a:t>
            </a:r>
            <a:r>
              <a:rPr lang="en-US" altLang="zh-TW" cap="none" dirty="0" smtClean="0"/>
              <a:t>)</a:t>
            </a:r>
            <a:r>
              <a:rPr lang="zh-TW" altLang="en-US" cap="none" dirty="0"/>
              <a:t>、</a:t>
            </a:r>
            <a:r>
              <a:rPr lang="zh-TW" altLang="en-US" cap="none" dirty="0" smtClean="0"/>
              <a:t>陳冠穎</a:t>
            </a:r>
            <a:r>
              <a:rPr lang="en-US" altLang="zh-TW" cap="none" dirty="0" smtClean="0"/>
              <a:t>(108598034)</a:t>
            </a:r>
            <a:r>
              <a:rPr lang="zh-TW" altLang="en-US" cap="none" dirty="0" smtClean="0"/>
              <a:t>、劉孝忠</a:t>
            </a:r>
            <a:r>
              <a:rPr lang="en-US" altLang="zh-TW" cap="none" dirty="0" smtClean="0"/>
              <a:t>(108598044</a:t>
            </a:r>
            <a:r>
              <a:rPr lang="en-US" altLang="zh-TW" cap="none" dirty="0"/>
              <a:t>)</a:t>
            </a:r>
            <a:endParaRPr lang="zh-TW" altLang="en-US" cap="none" dirty="0"/>
          </a:p>
        </p:txBody>
      </p:sp>
      <p:pic>
        <p:nvPicPr>
          <p:cNvPr id="9" name="圖片 8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995" y="527958"/>
            <a:ext cx="19240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Features to be Tested </a:t>
            </a:r>
            <a:r>
              <a:rPr lang="en-US" altLang="zh-TW" dirty="0"/>
              <a:t>→</a:t>
            </a:r>
            <a:r>
              <a:rPr lang="en-US" altLang="zh-TW" dirty="0" smtClean="0"/>
              <a:t> Test Req.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6700414"/>
              </p:ext>
            </p:extLst>
          </p:nvPr>
        </p:nvGraphicFramePr>
        <p:xfrm>
          <a:off x="1097280" y="1825712"/>
          <a:ext cx="4432352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838786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2283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070734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78955"/>
              </p:ext>
            </p:extLst>
          </p:nvPr>
        </p:nvGraphicFramePr>
        <p:xfrm>
          <a:off x="6097585" y="1825712"/>
          <a:ext cx="4906036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589895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453913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862228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61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Req. Covered by Test Case 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5616670"/>
              </p:ext>
            </p:extLst>
          </p:nvPr>
        </p:nvGraphicFramePr>
        <p:xfrm>
          <a:off x="2542550" y="1840039"/>
          <a:ext cx="7167859" cy="4345003"/>
        </p:xfrm>
        <a:graphic>
          <a:graphicData uri="http://schemas.openxmlformats.org/drawingml/2006/table">
            <a:tbl>
              <a:tblPr firstRow="1" firstCol="1" bandRow="1"/>
              <a:tblGrid>
                <a:gridCol w="1356459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719896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91504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640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340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User Scenario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7680633"/>
              </p:ext>
            </p:extLst>
          </p:nvPr>
        </p:nvGraphicFramePr>
        <p:xfrm>
          <a:off x="2557233" y="1797975"/>
          <a:ext cx="7542264" cy="4454060"/>
        </p:xfrm>
        <a:graphic>
          <a:graphicData uri="http://schemas.openxmlformats.org/drawingml/2006/table">
            <a:tbl>
              <a:tblPr firstRow="1" firstCol="1" bandRow="1"/>
              <a:tblGrid>
                <a:gridCol w="2701978">
                  <a:extLst>
                    <a:ext uri="{9D8B030D-6E8A-4147-A177-3AD203B41FA5}">
                      <a16:colId xmlns:a16="http://schemas.microsoft.com/office/drawing/2014/main" val="1499302855"/>
                    </a:ext>
                  </a:extLst>
                </a:gridCol>
                <a:gridCol w="4840286">
                  <a:extLst>
                    <a:ext uri="{9D8B030D-6E8A-4147-A177-3AD203B41FA5}">
                      <a16:colId xmlns:a16="http://schemas.microsoft.com/office/drawing/2014/main" val="3215475255"/>
                    </a:ext>
                  </a:extLst>
                </a:gridCol>
              </a:tblGrid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44179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Name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02593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124704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07709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Scope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Turbo Editor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841275"/>
                  </a:ext>
                </a:extLst>
              </a:tr>
              <a:tr h="1670272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 Specification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Launch Application.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menu button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"Open a file" on menu.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search icon.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Enter text for searching.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Select the wanted file in searching results.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0198549"/>
                  </a:ext>
                </a:extLst>
              </a:tr>
              <a:tr h="1391893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 Specification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Menu displays on the left side of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File explorer shows up.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field shows up for input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results displays on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The selected file opens after clicking on it.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750450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17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Control-Flow Graph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 action="ppaction://hlinkfile"/>
              </a:rPr>
              <a:t>Turbo Editor - Test Design Specification &amp; Test Case </a:t>
            </a:r>
            <a:r>
              <a:rPr lang="en-US" altLang="zh-TW" dirty="0" smtClean="0">
                <a:hlinkClick r:id="rId2" action="ppaction://hlinkfile"/>
              </a:rPr>
              <a:t>Specification</a:t>
            </a:r>
            <a:r>
              <a:rPr lang="en-US" altLang="zh-TW" dirty="0" smtClean="0"/>
              <a:t> (pp.12)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066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3. 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Live Demo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1215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Live Demo (cont’d)</a:t>
            </a:r>
            <a:endParaRPr lang="zh-TW" altLang="en-US" dirty="0"/>
          </a:p>
        </p:txBody>
      </p:sp>
      <p:pic>
        <p:nvPicPr>
          <p:cNvPr id="6" name="Turbo Editor_Final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68707" y="1815441"/>
            <a:ext cx="2112927" cy="4472979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90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4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Test 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Result and Summary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6488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Code Coverage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6" name="圖片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62" y="1912126"/>
            <a:ext cx="10407436" cy="38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3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</a:t>
            </a:r>
            <a:r>
              <a:rPr lang="en-US" altLang="zh-TW" dirty="0" smtClean="0"/>
              <a:t>Result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4532031"/>
              </p:ext>
            </p:extLst>
          </p:nvPr>
        </p:nvGraphicFramePr>
        <p:xfrm>
          <a:off x="1866277" y="1929170"/>
          <a:ext cx="8520406" cy="4101760"/>
        </p:xfrm>
        <a:graphic>
          <a:graphicData uri="http://schemas.openxmlformats.org/drawingml/2006/table">
            <a:tbl>
              <a:tblPr firstRow="1" firstCol="1" bandRow="1"/>
              <a:tblGrid>
                <a:gridCol w="2171059">
                  <a:extLst>
                    <a:ext uri="{9D8B030D-6E8A-4147-A177-3AD203B41FA5}">
                      <a16:colId xmlns:a16="http://schemas.microsoft.com/office/drawing/2014/main" val="2820166147"/>
                    </a:ext>
                  </a:extLst>
                </a:gridCol>
                <a:gridCol w="4005027">
                  <a:extLst>
                    <a:ext uri="{9D8B030D-6E8A-4147-A177-3AD203B41FA5}">
                      <a16:colId xmlns:a16="http://schemas.microsoft.com/office/drawing/2014/main" val="1288490023"/>
                    </a:ext>
                  </a:extLst>
                </a:gridCol>
                <a:gridCol w="2344320">
                  <a:extLst>
                    <a:ext uri="{9D8B030D-6E8A-4147-A177-3AD203B41FA5}">
                      <a16:colId xmlns:a16="http://schemas.microsoft.com/office/drawing/2014/main" val="72266956"/>
                    </a:ext>
                  </a:extLst>
                </a:gridCol>
              </a:tblGrid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/ Fail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462351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714891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12099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68231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175488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4973931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30113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513975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759350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488957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Rate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9/9 (100%)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1984448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Code Coverage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44% (&lt;80%)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122946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74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Result Analysis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55261"/>
              </p:ext>
            </p:extLst>
          </p:nvPr>
        </p:nvGraphicFramePr>
        <p:xfrm>
          <a:off x="6925251" y="1784821"/>
          <a:ext cx="5029325" cy="4511978"/>
        </p:xfrm>
        <a:graphic>
          <a:graphicData uri="http://schemas.openxmlformats.org/drawingml/2006/table">
            <a:tbl>
              <a:tblPr firstRow="1" firstCol="1" bandRow="1"/>
              <a:tblGrid>
                <a:gridCol w="604719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515580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909026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4339225"/>
              </p:ext>
            </p:extLst>
          </p:nvPr>
        </p:nvGraphicFramePr>
        <p:xfrm>
          <a:off x="400692" y="1784817"/>
          <a:ext cx="6444797" cy="4498914"/>
        </p:xfrm>
        <a:graphic>
          <a:graphicData uri="http://schemas.openxmlformats.org/drawingml/2006/table">
            <a:tbl>
              <a:tblPr firstRow="1" firstCol="1" bandRow="1"/>
              <a:tblGrid>
                <a:gridCol w="1265044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115154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64599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47461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301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13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defTabSz="432000"/>
            <a:r>
              <a:rPr lang="en-US" altLang="zh-TW" sz="4000" b="1" dirty="0" smtClean="0"/>
              <a:t>1.</a:t>
            </a:r>
            <a:r>
              <a:rPr lang="en-US" altLang="zh-TW" sz="4000" dirty="0" smtClean="0"/>
              <a:t>	</a:t>
            </a:r>
            <a:r>
              <a:rPr lang="en-US" altLang="zh-TW" sz="4000" dirty="0" smtClean="0"/>
              <a:t>Planned Test Criteria and Testing Tools</a:t>
            </a:r>
            <a:endParaRPr lang="en-US" altLang="zh-TW" sz="4000" dirty="0" smtClean="0"/>
          </a:p>
          <a:p>
            <a:pPr defTabSz="432000"/>
            <a:r>
              <a:rPr lang="en-US" altLang="zh-TW" sz="4000" b="1" dirty="0" smtClean="0"/>
              <a:t>2.</a:t>
            </a:r>
            <a:r>
              <a:rPr lang="en-US" altLang="zh-TW" sz="4000" dirty="0" smtClean="0"/>
              <a:t>	</a:t>
            </a:r>
            <a:r>
              <a:rPr lang="en-US" altLang="zh-TW" sz="4000" dirty="0" smtClean="0"/>
              <a:t>Test Case Design Methods</a:t>
            </a:r>
          </a:p>
          <a:p>
            <a:pPr defTabSz="432000"/>
            <a:r>
              <a:rPr lang="en-US" altLang="zh-TW" sz="4000" b="1" dirty="0" smtClean="0"/>
              <a:t>3.</a:t>
            </a:r>
            <a:r>
              <a:rPr lang="en-US" altLang="zh-TW" sz="4000" dirty="0"/>
              <a:t>	Live Demo</a:t>
            </a:r>
          </a:p>
          <a:p>
            <a:pPr defTabSz="432000"/>
            <a:r>
              <a:rPr lang="en-US" altLang="zh-TW" sz="4000" b="1" dirty="0" smtClean="0"/>
              <a:t>4.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Test </a:t>
            </a:r>
            <a:r>
              <a:rPr lang="en-US" altLang="zh-TW" sz="4000" dirty="0"/>
              <a:t>Result and Analysis</a:t>
            </a:r>
            <a:endParaRPr lang="en-US" altLang="zh-TW" sz="4000" dirty="0" smtClean="0"/>
          </a:p>
          <a:p>
            <a:pPr defTabSz="432000"/>
            <a:r>
              <a:rPr lang="en-US" altLang="zh-TW" sz="4000" b="1" dirty="0" smtClean="0"/>
              <a:t>5.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Project Information</a:t>
            </a:r>
            <a:endParaRPr lang="en-US" altLang="zh-TW" sz="4000" dirty="0" smtClean="0"/>
          </a:p>
          <a:p>
            <a:pPr defTabSz="432000"/>
            <a:r>
              <a:rPr lang="en-US" altLang="zh-TW" sz="4000" b="1" dirty="0" smtClean="0"/>
              <a:t>6</a:t>
            </a:r>
            <a:r>
              <a:rPr lang="en-US" altLang="zh-TW" sz="4000" b="1" dirty="0" smtClean="0"/>
              <a:t>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Lessons Learned</a:t>
            </a:r>
            <a:endParaRPr lang="en-US" altLang="zh-TW" sz="40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81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Software Bug Found through Testing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8990" y="1844039"/>
            <a:ext cx="7625297" cy="2039593"/>
          </a:xfrm>
          <a:prstGeom prst="rect">
            <a:avLst/>
          </a:prstGeom>
        </p:spPr>
      </p:pic>
      <p:pic>
        <p:nvPicPr>
          <p:cNvPr id="7" name="圖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2278990" y="3990311"/>
            <a:ext cx="7625297" cy="2118145"/>
          </a:xfrm>
          <a:prstGeom prst="rect">
            <a:avLst/>
          </a:prstGeom>
        </p:spPr>
      </p:pic>
      <p:sp>
        <p:nvSpPr>
          <p:cNvPr id="10" name="向右箭號 9"/>
          <p:cNvSpPr/>
          <p:nvPr/>
        </p:nvSpPr>
        <p:spPr>
          <a:xfrm>
            <a:off x="1621262" y="237920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1621262" y="318475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右箭號 11"/>
          <p:cNvSpPr/>
          <p:nvPr/>
        </p:nvSpPr>
        <p:spPr>
          <a:xfrm>
            <a:off x="1621262" y="479419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43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Summary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79" y="1845734"/>
            <a:ext cx="10615259" cy="402336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All test cases </a:t>
            </a:r>
            <a:r>
              <a:rPr lang="en-US" altLang="zh-TW" dirty="0" smtClean="0">
                <a:solidFill>
                  <a:srgbClr val="FF0000"/>
                </a:solidFill>
              </a:rPr>
              <a:t>were promptly implemented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We found </a:t>
            </a:r>
            <a:r>
              <a:rPr lang="en-US" altLang="zh-TW" dirty="0" smtClean="0">
                <a:solidFill>
                  <a:srgbClr val="FF0000"/>
                </a:solidFill>
              </a:rPr>
              <a:t>1</a:t>
            </a:r>
            <a:r>
              <a:rPr lang="en-US" altLang="zh-TW" dirty="0" smtClean="0"/>
              <a:t> bug that </a:t>
            </a:r>
            <a:r>
              <a:rPr lang="en-US" altLang="zh-TW" dirty="0" smtClean="0">
                <a:solidFill>
                  <a:srgbClr val="FF0000"/>
                </a:solidFill>
              </a:rPr>
              <a:t>causes rename function failure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We are </a:t>
            </a:r>
            <a:r>
              <a:rPr lang="en-US" altLang="zh-TW" dirty="0">
                <a:solidFill>
                  <a:srgbClr val="FF0000"/>
                </a:solidFill>
              </a:rPr>
              <a:t>over optimistic</a:t>
            </a:r>
            <a:r>
              <a:rPr lang="en-US" altLang="zh-TW" dirty="0"/>
              <a:t> about </a:t>
            </a:r>
            <a:r>
              <a:rPr lang="en-US" altLang="zh-TW" dirty="0" smtClean="0"/>
              <a:t>Code </a:t>
            </a:r>
            <a:r>
              <a:rPr lang="en-US" altLang="zh-TW" dirty="0"/>
              <a:t>Coverage.</a:t>
            </a: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373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5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Project 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Information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8462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Responsibility of Team Members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5331363"/>
              </p:ext>
            </p:extLst>
          </p:nvPr>
        </p:nvGraphicFramePr>
        <p:xfrm>
          <a:off x="1679666" y="2422902"/>
          <a:ext cx="8893627" cy="3351340"/>
        </p:xfrm>
        <a:graphic>
          <a:graphicData uri="http://schemas.openxmlformats.org/drawingml/2006/table">
            <a:tbl>
              <a:tblPr firstRow="1" firstCol="1" bandRow="1"/>
              <a:tblGrid>
                <a:gridCol w="1183277">
                  <a:extLst>
                    <a:ext uri="{9D8B030D-6E8A-4147-A177-3AD203B41FA5}">
                      <a16:colId xmlns:a16="http://schemas.microsoft.com/office/drawing/2014/main" val="366654585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24697553"/>
                    </a:ext>
                  </a:extLst>
                </a:gridCol>
                <a:gridCol w="5119550">
                  <a:extLst>
                    <a:ext uri="{9D8B030D-6E8A-4147-A177-3AD203B41FA5}">
                      <a16:colId xmlns:a16="http://schemas.microsoft.com/office/drawing/2014/main" val="2921892234"/>
                    </a:ext>
                  </a:extLst>
                </a:gridCol>
              </a:tblGrid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姓名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主要職稱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主要職務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角色描述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33373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古兆瑋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進行測試設計，協助測試實作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453174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陳冠穎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調控專案時程，協助測試設計及實作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28105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劉孝忠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測試實作人員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進行測試實作及環境建置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8627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570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6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Lessons Learned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9106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Lessons Learned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Testing Criteria</a:t>
            </a: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sz="4000" dirty="0" smtClean="0">
                <a:solidFill>
                  <a:schemeClr val="tx1"/>
                </a:solidFill>
              </a:rPr>
              <a:t>(ISP, CFG, etc..)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Android APP </a:t>
            </a:r>
            <a:r>
              <a:rPr lang="en-US" altLang="zh-TW" dirty="0" smtClean="0">
                <a:solidFill>
                  <a:srgbClr val="FF0000"/>
                </a:solidFill>
              </a:rPr>
              <a:t>Black-box</a:t>
            </a:r>
            <a:r>
              <a:rPr lang="en-US" altLang="zh-TW" dirty="0" smtClean="0">
                <a:solidFill>
                  <a:schemeClr val="tx1"/>
                </a:solidFill>
              </a:rPr>
              <a:t> Testing.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Web </a:t>
            </a:r>
            <a:r>
              <a:rPr lang="en-US" altLang="zh-TW" dirty="0" smtClean="0">
                <a:solidFill>
                  <a:schemeClr val="tx1"/>
                </a:solidFill>
              </a:rPr>
              <a:t>APP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smtClean="0">
                <a:solidFill>
                  <a:srgbClr val="FF0000"/>
                </a:solidFill>
              </a:rPr>
              <a:t>Selenium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Load/Stress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err="1" smtClean="0">
                <a:solidFill>
                  <a:srgbClr val="FF0000"/>
                </a:solidFill>
              </a:rPr>
              <a:t>JMeter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How to generate </a:t>
            </a:r>
            <a:r>
              <a:rPr lang="en-US" altLang="zh-TW" dirty="0" smtClean="0">
                <a:solidFill>
                  <a:srgbClr val="FF0000"/>
                </a:solidFill>
              </a:rPr>
              <a:t>Code Coverage</a:t>
            </a:r>
            <a:r>
              <a:rPr lang="en-US" altLang="zh-TW" dirty="0" smtClean="0">
                <a:solidFill>
                  <a:schemeClr val="tx1"/>
                </a:solidFill>
              </a:rPr>
              <a:t> by </a:t>
            </a:r>
            <a:r>
              <a:rPr lang="en-US" altLang="zh-TW" dirty="0" smtClean="0">
                <a:solidFill>
                  <a:srgbClr val="FF0000"/>
                </a:solidFill>
              </a:rPr>
              <a:t>using the right Testing Tools</a:t>
            </a:r>
            <a:r>
              <a:rPr lang="en-US" altLang="zh-TW" dirty="0" smtClean="0">
                <a:solidFill>
                  <a:schemeClr val="tx1"/>
                </a:solidFill>
              </a:rPr>
              <a:t>.</a:t>
            </a:r>
            <a:endParaRPr lang="en-US" altLang="zh-TW" dirty="0" smtClean="0">
              <a:solidFill>
                <a:schemeClr val="tx1"/>
              </a:solidFill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46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Q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&amp;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A</a:t>
            </a:r>
            <a:endParaRPr lang="zh-TW" altLang="en-US" sz="7200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848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1. </a:t>
            </a:r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Planned Test Criteria and Testing Tools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dirty="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767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(1/3)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User Scenario Technique: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Test </a:t>
            </a:r>
            <a:r>
              <a:rPr lang="en-US" altLang="zh-TW" dirty="0"/>
              <a:t>Item</a:t>
            </a:r>
            <a:r>
              <a:rPr lang="zh-TW" altLang="en-US" dirty="0"/>
              <a:t>的</a:t>
            </a:r>
            <a:r>
              <a:rPr lang="en-US" altLang="zh-TW" dirty="0"/>
              <a:t>Pass/Fail</a:t>
            </a:r>
            <a:r>
              <a:rPr lang="zh-TW" altLang="en-US" dirty="0"/>
              <a:t>判斷標準，以</a:t>
            </a:r>
            <a:r>
              <a:rPr lang="zh-TW" altLang="en-US" dirty="0">
                <a:solidFill>
                  <a:srgbClr val="FF0000"/>
                </a:solidFill>
              </a:rPr>
              <a:t>一功能之敘述句，在測試執行後是否成立</a:t>
            </a:r>
            <a:r>
              <a:rPr lang="zh-TW" altLang="en-US" dirty="0"/>
              <a:t>為</a:t>
            </a:r>
            <a:r>
              <a:rPr lang="en-US" altLang="zh-TW" dirty="0"/>
              <a:t>Pass/Fail</a:t>
            </a:r>
            <a:r>
              <a:rPr lang="zh-TW" altLang="en-US" dirty="0"/>
              <a:t>標準，假使功能測試執行後，使敘述句</a:t>
            </a:r>
            <a:r>
              <a:rPr lang="zh-TW" altLang="en-US" dirty="0">
                <a:solidFill>
                  <a:srgbClr val="FF0000"/>
                </a:solidFill>
              </a:rPr>
              <a:t>成立則</a:t>
            </a:r>
            <a:r>
              <a:rPr lang="en-US" altLang="zh-TW" dirty="0">
                <a:solidFill>
                  <a:srgbClr val="FF0000"/>
                </a:solidFill>
              </a:rPr>
              <a:t>Pass</a:t>
            </a:r>
            <a:r>
              <a:rPr lang="zh-TW" altLang="en-US" dirty="0"/>
              <a:t>；</a:t>
            </a:r>
            <a:r>
              <a:rPr lang="zh-TW" altLang="en-US" dirty="0">
                <a:solidFill>
                  <a:srgbClr val="FF0000"/>
                </a:solidFill>
              </a:rPr>
              <a:t>反之則</a:t>
            </a:r>
            <a:r>
              <a:rPr lang="en-US" altLang="zh-TW" dirty="0">
                <a:solidFill>
                  <a:srgbClr val="FF0000"/>
                </a:solidFill>
              </a:rPr>
              <a:t>Fail</a:t>
            </a:r>
            <a:r>
              <a:rPr lang="zh-TW" altLang="en-US" dirty="0"/>
              <a:t>，而本次測試之</a:t>
            </a:r>
            <a:r>
              <a:rPr lang="zh-TW" altLang="en-US" dirty="0">
                <a:solidFill>
                  <a:srgbClr val="FF0000"/>
                </a:solidFill>
              </a:rPr>
              <a:t>目標為使所有</a:t>
            </a:r>
            <a:r>
              <a:rPr lang="zh-TW" altLang="en-US" dirty="0" smtClean="0">
                <a:solidFill>
                  <a:srgbClr val="FF0000"/>
                </a:solidFill>
              </a:rPr>
              <a:t>與</a:t>
            </a:r>
            <a:r>
              <a:rPr lang="en-US" altLang="zh-TW" dirty="0" smtClean="0">
                <a:solidFill>
                  <a:srgbClr val="FF0000"/>
                </a:solidFill>
              </a:rPr>
              <a:t>Features </a:t>
            </a:r>
            <a:r>
              <a:rPr lang="en-US" altLang="zh-TW" dirty="0">
                <a:solidFill>
                  <a:srgbClr val="FF0000"/>
                </a:solidFill>
              </a:rPr>
              <a:t>To Be Tested</a:t>
            </a:r>
            <a:r>
              <a:rPr lang="zh-TW" altLang="en-US" dirty="0">
                <a:solidFill>
                  <a:srgbClr val="FF0000"/>
                </a:solidFill>
              </a:rPr>
              <a:t>有關之</a:t>
            </a:r>
            <a:r>
              <a:rPr lang="en-US" altLang="zh-TW" dirty="0">
                <a:solidFill>
                  <a:srgbClr val="FF0000"/>
                </a:solidFill>
              </a:rPr>
              <a:t>Test Case</a:t>
            </a:r>
            <a:r>
              <a:rPr lang="zh-TW" altLang="en-US" dirty="0">
                <a:solidFill>
                  <a:srgbClr val="FF0000"/>
                </a:solidFill>
              </a:rPr>
              <a:t>通過測試</a:t>
            </a:r>
            <a:r>
              <a:rPr lang="en-US" altLang="zh-TW" dirty="0">
                <a:solidFill>
                  <a:srgbClr val="FF0000"/>
                </a:solidFill>
              </a:rPr>
              <a:t>(Pass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9735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(2/3)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Control-Flow Graph Coverage Technique:</a:t>
            </a:r>
          </a:p>
          <a:p>
            <a:pPr lvl="1"/>
            <a:r>
              <a:rPr lang="zh-TW" altLang="en-US" dirty="0" smtClean="0"/>
              <a:t>以</a:t>
            </a:r>
            <a:r>
              <a:rPr lang="en-US" altLang="zh-TW" dirty="0">
                <a:solidFill>
                  <a:srgbClr val="FF0000"/>
                </a:solidFill>
              </a:rPr>
              <a:t>Basis Path Approach</a:t>
            </a:r>
            <a:r>
              <a:rPr lang="zh-TW" altLang="en-US" dirty="0"/>
              <a:t>，須覆蓋</a:t>
            </a:r>
            <a:r>
              <a:rPr lang="zh-TW" altLang="en-US" dirty="0">
                <a:solidFill>
                  <a:srgbClr val="FF0000"/>
                </a:solidFill>
              </a:rPr>
              <a:t>所有分支</a:t>
            </a:r>
            <a:r>
              <a:rPr lang="zh-TW" altLang="en-US" dirty="0"/>
              <a:t>，意即</a:t>
            </a:r>
            <a:r>
              <a:rPr lang="en-US" altLang="zh-TW" dirty="0">
                <a:solidFill>
                  <a:srgbClr val="FF0000"/>
                </a:solidFill>
              </a:rPr>
              <a:t>Statement Coverage</a:t>
            </a:r>
            <a:r>
              <a:rPr lang="zh-TW" altLang="en-US" dirty="0"/>
              <a:t>及</a:t>
            </a:r>
            <a:r>
              <a:rPr lang="en-US" altLang="zh-TW" dirty="0">
                <a:solidFill>
                  <a:srgbClr val="FF0000"/>
                </a:solidFill>
              </a:rPr>
              <a:t>Branch Coverage</a:t>
            </a:r>
            <a:r>
              <a:rPr lang="zh-TW" altLang="en-US" dirty="0"/>
              <a:t>是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en-US" altLang="zh-TW" dirty="0" smtClean="0">
                <a:solidFill>
                  <a:srgbClr val="FF0000"/>
                </a:solidFill>
              </a:rPr>
              <a:t>%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265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(3/3)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不論判斷標準為何，最終希望本次測試能夠達成</a:t>
            </a:r>
            <a:r>
              <a:rPr lang="en-US" altLang="zh-TW" dirty="0">
                <a:solidFill>
                  <a:srgbClr val="FF0000"/>
                </a:solidFill>
              </a:rPr>
              <a:t>80%</a:t>
            </a:r>
            <a:r>
              <a:rPr lang="zh-TW" altLang="en-US" dirty="0"/>
              <a:t>的</a:t>
            </a:r>
            <a:r>
              <a:rPr lang="en-US" altLang="zh-TW" dirty="0">
                <a:solidFill>
                  <a:srgbClr val="FF0000"/>
                </a:solidFill>
              </a:rPr>
              <a:t>Code Coverage</a:t>
            </a:r>
            <a:r>
              <a:rPr lang="zh-TW" altLang="en-US" dirty="0"/>
              <a:t>，證明因為測試</a:t>
            </a:r>
            <a:r>
              <a:rPr lang="zh-TW" altLang="en-US" dirty="0">
                <a:solidFill>
                  <a:srgbClr val="FF0000"/>
                </a:solidFill>
              </a:rPr>
              <a:t>涵蓋這麼高的覆蓋率</a:t>
            </a:r>
            <a:r>
              <a:rPr lang="zh-TW" altLang="en-US" dirty="0"/>
              <a:t>，所以測試的結果是</a:t>
            </a:r>
            <a:r>
              <a:rPr lang="zh-TW" altLang="en-US" dirty="0">
                <a:solidFill>
                  <a:srgbClr val="FF0000"/>
                </a:solidFill>
              </a:rPr>
              <a:t>可以信任</a:t>
            </a:r>
            <a:r>
              <a:rPr lang="zh-TW" altLang="en-US" dirty="0" smtClean="0">
                <a:solidFill>
                  <a:srgbClr val="FF0000"/>
                </a:solidFill>
              </a:rPr>
              <a:t>的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125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Test Tool - Espresso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&amp;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UI Automator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9" name="Picture 2" descr="Espresso for Android: its drawbacks and use for a test automation ..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693" y="1845734"/>
            <a:ext cx="3683574" cy="443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43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-1" y="2460396"/>
            <a:ext cx="12192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2. Test 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Case Design Methods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1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Use </a:t>
            </a:r>
            <a:r>
              <a:rPr lang="en-US" altLang="zh-TW" dirty="0"/>
              <a:t>Case → </a:t>
            </a:r>
            <a:r>
              <a:rPr lang="en-US" altLang="zh-TW" dirty="0" smtClean="0"/>
              <a:t>Features to be Tested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65" y="1817092"/>
            <a:ext cx="3317371" cy="4453457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4875352"/>
              </p:ext>
            </p:extLst>
          </p:nvPr>
        </p:nvGraphicFramePr>
        <p:xfrm>
          <a:off x="5905583" y="1817092"/>
          <a:ext cx="4553508" cy="4470704"/>
        </p:xfrm>
        <a:graphic>
          <a:graphicData uri="http://schemas.openxmlformats.org/drawingml/2006/table">
            <a:tbl>
              <a:tblPr firstRow="1" firstCol="1" bandRow="1"/>
              <a:tblGrid>
                <a:gridCol w="861714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9179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100002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11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藍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1566</TotalTime>
  <Words>1619</Words>
  <Application>Microsoft Office PowerPoint</Application>
  <PresentationFormat>寬螢幕</PresentationFormat>
  <Paragraphs>500</Paragraphs>
  <Slides>26</Slides>
  <Notes>17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微軟正黑體</vt:lpstr>
      <vt:lpstr>新細明體</vt:lpstr>
      <vt:lpstr>標楷體</vt:lpstr>
      <vt:lpstr>Arial</vt:lpstr>
      <vt:lpstr>Calibri</vt:lpstr>
      <vt:lpstr>Times New Roman</vt:lpstr>
      <vt:lpstr>Wingdings</vt:lpstr>
      <vt:lpstr>回顧</vt:lpstr>
      <vt:lpstr>Turbo Editor</vt:lpstr>
      <vt:lpstr>Outline</vt:lpstr>
      <vt:lpstr>PowerPoint 簡報</vt:lpstr>
      <vt:lpstr>Item Pass/Fail Criteria (1/3)</vt:lpstr>
      <vt:lpstr>Item Pass/Fail Criteria (2/3)</vt:lpstr>
      <vt:lpstr>Item Pass/Fail Criteria (3/3)</vt:lpstr>
      <vt:lpstr>Test Tool - Espresso &amp; UI Automator</vt:lpstr>
      <vt:lpstr>PowerPoint 簡報</vt:lpstr>
      <vt:lpstr>Use Case → Features to be Tested</vt:lpstr>
      <vt:lpstr>Features to be Tested → Test Req.</vt:lpstr>
      <vt:lpstr>Test Req. Covered by Test Case </vt:lpstr>
      <vt:lpstr>User Scenario</vt:lpstr>
      <vt:lpstr>Control-Flow Graph</vt:lpstr>
      <vt:lpstr>PowerPoint 簡報</vt:lpstr>
      <vt:lpstr>Live Demo (cont’d)</vt:lpstr>
      <vt:lpstr>PowerPoint 簡報</vt:lpstr>
      <vt:lpstr>Code Coverage</vt:lpstr>
      <vt:lpstr>Test Result</vt:lpstr>
      <vt:lpstr>Test Result Analysis</vt:lpstr>
      <vt:lpstr>Software Bug Found through Testing</vt:lpstr>
      <vt:lpstr>Summary</vt:lpstr>
      <vt:lpstr>PowerPoint 簡報</vt:lpstr>
      <vt:lpstr>Responsibility of Team Members</vt:lpstr>
      <vt:lpstr>PowerPoint 簡報</vt:lpstr>
      <vt:lpstr>Lessons Learned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Turbo Editor</dc:title>
  <dc:creator>Kuan-Ying Chen</dc:creator>
  <cp:lastModifiedBy>陳冠穎</cp:lastModifiedBy>
  <cp:revision>230</cp:revision>
  <dcterms:created xsi:type="dcterms:W3CDTF">2020-01-29T10:03:47Z</dcterms:created>
  <dcterms:modified xsi:type="dcterms:W3CDTF">2020-06-29T14:08:34Z</dcterms:modified>
</cp:coreProperties>
</file>

<file path=docProps/thumbnail.jpeg>
</file>